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68" r:id="rId2"/>
    <p:sldId id="259" r:id="rId3"/>
    <p:sldId id="281" r:id="rId4"/>
    <p:sldId id="279" r:id="rId5"/>
    <p:sldId id="289" r:id="rId6"/>
    <p:sldId id="280" r:id="rId7"/>
    <p:sldId id="282" r:id="rId8"/>
    <p:sldId id="290" r:id="rId9"/>
    <p:sldId id="283" r:id="rId10"/>
    <p:sldId id="284" r:id="rId11"/>
    <p:sldId id="285" r:id="rId12"/>
    <p:sldId id="286" r:id="rId13"/>
    <p:sldId id="287" r:id="rId14"/>
    <p:sldId id="292" r:id="rId15"/>
    <p:sldId id="293" r:id="rId16"/>
    <p:sldId id="294" r:id="rId17"/>
    <p:sldId id="295" r:id="rId18"/>
    <p:sldId id="298" r:id="rId19"/>
    <p:sldId id="296" r:id="rId20"/>
    <p:sldId id="297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6433" autoAdjust="0"/>
  </p:normalViewPr>
  <p:slideViewPr>
    <p:cSldViewPr snapToGrid="0" showGuides="1">
      <p:cViewPr varScale="1">
        <p:scale>
          <a:sx n="104" d="100"/>
          <a:sy n="104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44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Explaining Convolutional Neural Networks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Explaining Convolutional Neural Networks</a:t>
            </a:r>
            <a:br>
              <a:rPr lang="en-GB" dirty="0"/>
            </a:br>
            <a:r>
              <a:rPr lang="en-GB" sz="1800" i="1" dirty="0"/>
              <a:t>Closing the Concept Loop</a:t>
            </a:r>
            <a:endParaRPr lang="en-GB" i="1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21 June 2023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Thomas Jorden Quadt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Department of Mathematics and Computer Science, Data Mining Group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0E39-AF80-B316-8232-10BA7EA1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Concept-based explanations; Importance score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54685-5D5A-42D2-1038-67F7B4AE3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 an input image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of class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and concept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, represented by a CAV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GB" dirty="0"/>
                  <a:t> at layer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/>
                  <a:t> of a given CNN divided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we can compute the TCAV score as follows: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→0</m:t>
                          </m:r>
                        </m:lim>
                      </m:limLow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𝑇𝐶𝐴𝑉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E54685-5D5A-42D2-1038-67F7B4AE3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6" t="-2500" r="-121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75F88-A376-32EB-A9F2-EDFAA033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C32EC-D603-7FC9-45DA-6FD5B9BB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0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3D44-90FB-62BD-2B9D-69A16A41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Concept-based explanations; ACE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D0B40B-9638-9543-35DA-EF0BB34C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1343656"/>
            <a:ext cx="7556500" cy="2848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61C7D-4E83-8BC1-F149-5B8B6B76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458DA-5699-7D65-FDFF-6A26915B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4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C0F9-00FE-CC8C-603B-D2D576B9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784217"/>
          </a:xfrm>
        </p:spPr>
        <p:txBody>
          <a:bodyPr/>
          <a:lstStyle/>
          <a:p>
            <a:r>
              <a:rPr lang="en-GB" dirty="0"/>
              <a:t>Concept-based explanations; comparison</a:t>
            </a:r>
            <a:br>
              <a:rPr lang="en-GB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D8ECB-4804-9DF9-BC11-C6583378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283493"/>
            <a:ext cx="3813176" cy="2922458"/>
          </a:xfrm>
        </p:spPr>
        <p:txBody>
          <a:bodyPr/>
          <a:lstStyle/>
          <a:p>
            <a:r>
              <a:rPr lang="en-GB" b="1" dirty="0"/>
              <a:t>User-defined concepts</a:t>
            </a:r>
          </a:p>
          <a:p>
            <a:r>
              <a:rPr lang="en-GB" b="1" dirty="0"/>
              <a:t>Pro: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Intuitive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Allows for explicitly comparing expectations to the model’s reasoning</a:t>
            </a:r>
          </a:p>
          <a:p>
            <a:endParaRPr lang="en-GB" b="1" dirty="0"/>
          </a:p>
          <a:p>
            <a:r>
              <a:rPr lang="en-GB" b="1" dirty="0"/>
              <a:t>Con: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Perpetuates human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Time intensive to define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2E6D0-97CE-AB61-3EBA-D7F903A1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207A3-6BFD-40A8-DB9F-60C0FA3C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07EE9-FD8D-9547-B11A-32B8E2D83D6F}"/>
              </a:ext>
            </a:extLst>
          </p:cNvPr>
          <p:cNvSpPr txBox="1"/>
          <p:nvPr/>
        </p:nvSpPr>
        <p:spPr>
          <a:xfrm>
            <a:off x="4327524" y="1264058"/>
            <a:ext cx="39878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50" b="1" dirty="0"/>
              <a:t>Automatically generated concepts</a:t>
            </a:r>
          </a:p>
          <a:p>
            <a:r>
              <a:rPr lang="en-GB" sz="1950" b="1" dirty="0"/>
              <a:t>Pro: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Can discover new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Quick to define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950" dirty="0"/>
          </a:p>
          <a:p>
            <a:r>
              <a:rPr lang="en-GB" sz="1950" b="1" dirty="0"/>
              <a:t>Con: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Risk of unintuitive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Does not allow for explicitly comparing expectations to the model’s reasoning</a:t>
            </a:r>
            <a:endParaRPr lang="en-NL" sz="1950" dirty="0"/>
          </a:p>
        </p:txBody>
      </p:sp>
    </p:spTree>
    <p:extLst>
      <p:ext uri="{BB962C8B-B14F-4D97-AF65-F5344CB8AC3E}">
        <p14:creationId xmlns:p14="http://schemas.microsoft.com/office/powerpoint/2010/main" val="38656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B9BE-F7E4-C0AA-DD34-DA9AF5DF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8271886" cy="732238"/>
          </a:xfrm>
        </p:spPr>
        <p:txBody>
          <a:bodyPr anchor="t">
            <a:noAutofit/>
          </a:bodyPr>
          <a:lstStyle/>
          <a:p>
            <a:r>
              <a:rPr lang="en-GB" sz="2700" b="1" dirty="0"/>
              <a:t>Concept-based explanations; Contributions</a:t>
            </a:r>
            <a:endParaRPr lang="en-NL" sz="27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2B731-8690-92C5-91EE-2D09722F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Explaining Convolutional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2CFFF-39A7-92CD-3217-275D49BD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6A868B-8946-8B11-332F-4ED0BCCDE6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5872617" y="1217819"/>
            <a:ext cx="3097212" cy="3234686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B9B80-0A81-3DA1-BF91-A59629F9A9CD}"/>
              </a:ext>
            </a:extLst>
          </p:cNvPr>
          <p:cNvSpPr txBox="1"/>
          <p:nvPr/>
        </p:nvSpPr>
        <p:spPr>
          <a:xfrm>
            <a:off x="818535" y="1319038"/>
            <a:ext cx="48522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Combines user-defined concepts with automatically extracted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Supports an iterative concept-definition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b="1" dirty="0"/>
              <a:t>Goal of the dashboard: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950" dirty="0"/>
              <a:t>Generate concept-based explanations for any given CNN and dataset</a:t>
            </a:r>
            <a:endParaRPr lang="en-NL" sz="1950" dirty="0"/>
          </a:p>
        </p:txBody>
      </p:sp>
    </p:spTree>
    <p:extLst>
      <p:ext uri="{BB962C8B-B14F-4D97-AF65-F5344CB8AC3E}">
        <p14:creationId xmlns:p14="http://schemas.microsoft.com/office/powerpoint/2010/main" val="14896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9B9B-B91E-12B5-9281-BA126746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CC337-FB94-BFE5-B008-D907853A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F3A47-BFD0-7A8C-EED6-42081E93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16B02-E074-5D92-DFBA-225CD5CE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8BDA4-BA31-DB37-DB57-AB66A085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66"/>
            <a:ext cx="9144000" cy="43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0729-5A49-5FC3-1EFD-91E1662B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CD17-6D08-AC73-C785-34C75C58C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A70A1-0A5D-B9C0-53C4-97C712A6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6CF7E-85EE-4346-8E4E-88DDBAFA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FABDC-0F09-36B7-3989-4E87C9A6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11"/>
            <a:ext cx="9144000" cy="43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FB66-C974-CB5E-1261-42E41B07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Tool: Contributions and evaluation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B041-8B01-2B24-3A61-1D48CDB55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Combining automated concept extraction with user-defined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Iterative concept-definition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Evaluate with a questionnaire</a:t>
            </a:r>
          </a:p>
          <a:p>
            <a:pPr marL="523875" lvl="2" indent="-342900"/>
            <a:r>
              <a:rPr lang="en-GB" dirty="0"/>
              <a:t>Compare how many concepts are both found by automated concept extraction and defined by the user.</a:t>
            </a:r>
          </a:p>
          <a:p>
            <a:pPr marL="523875" lvl="2" indent="-342900"/>
            <a:r>
              <a:rPr lang="en-GB" dirty="0"/>
              <a:t>See whether the perceived importance of concepts can change when the user is provided additional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5E2FE-3324-016F-2CFB-5FA01570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48888-66E0-0F5A-8072-E4758033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1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F562-17C9-D911-86F4-1E861B12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Results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4B63A-7116-4E96-A0AB-5D31A8FB9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 average 50% of the concepts that a user defines are also automatically extracted</a:t>
            </a:r>
          </a:p>
          <a:p>
            <a:pPr marL="523875" lvl="2" indent="-342900"/>
            <a:r>
              <a:rPr lang="en-GB" dirty="0"/>
              <a:t>Concepts that are not defined automatically are abstract concepts</a:t>
            </a:r>
          </a:p>
          <a:p>
            <a:pPr marL="523875" lvl="2" indent="-342900"/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50" dirty="0"/>
              <a:t>On average automated concept extraction finds 1.1 additional concepts for a set of 5.5 concepts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50" dirty="0"/>
              <a:t>On average 2.5 concepts are defined by a user that are missed by the automated concept extraction method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195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18897-3CE6-FA6A-95D1-0A432E78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Explaining Convolutional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A01B8-25E3-5626-12DF-4EF2F553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5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434C-FE9F-5EAD-4E8E-6D4F3012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results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950C2-504D-E439-9540-C15D5ED73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950" dirty="0"/>
              <a:t>For a set of 5 concepts users increased the ranking of a concept from 4.5 to 3.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ED885-A301-8E30-563C-0CF73A48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081A0-D299-17B2-0C7C-8C8451B7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632D5-5207-79AA-F7CA-90DE1544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11" y="2039423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E92B4-8185-EC31-1D5B-E41D8C72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80" y="2039423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E776-FCCB-60E2-02D2-E0346ADF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B6B8-161B-70C0-5397-CC42F65EE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Combining automated concept extraction with user-defined concepts</a:t>
            </a:r>
          </a:p>
          <a:p>
            <a:pPr marL="523875" lvl="2" indent="-342900"/>
            <a:r>
              <a:rPr lang="en-GB" dirty="0"/>
              <a:t>Results in a more extensive concept set mitigating bias</a:t>
            </a:r>
          </a:p>
          <a:p>
            <a:pPr marL="523875" lvl="2" indent="-342900"/>
            <a:r>
              <a:rPr lang="en-GB" dirty="0"/>
              <a:t>Saves time when defining the concept set</a:t>
            </a:r>
          </a:p>
          <a:p>
            <a:pPr marL="523875" lvl="2" indent="-342900"/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50" dirty="0"/>
              <a:t>Users seem indeed to be able to change their perceived importance of concepts based on novel information</a:t>
            </a:r>
          </a:p>
          <a:p>
            <a:pPr marL="523875" lvl="2" indent="-342900"/>
            <a:r>
              <a:rPr lang="en-GB" dirty="0"/>
              <a:t>An iterative concept-definition process can help in defining concepts</a:t>
            </a:r>
          </a:p>
          <a:p>
            <a:pPr marL="523875" lvl="2" indent="-342900"/>
            <a:endParaRPr lang="en-GB" dirty="0"/>
          </a:p>
          <a:p>
            <a:pPr marL="342900" lvl="1" indent="-342900"/>
            <a:r>
              <a:rPr lang="en-GB" sz="1950" dirty="0"/>
              <a:t>Both contributions of my tool are an interesting research direction for concept-based explanations</a:t>
            </a:r>
          </a:p>
          <a:p>
            <a:pPr marL="523875" lvl="2" indent="-342900"/>
            <a:endParaRPr lang="en-GB" dirty="0"/>
          </a:p>
          <a:p>
            <a:pPr lvl="2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EA1D-8148-F7C8-408C-EDE61293F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067D3-819C-D139-4245-093726FF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6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sz="1950" dirty="0"/>
              <a:t>Introduction</a:t>
            </a:r>
          </a:p>
          <a:p>
            <a:pPr lvl="2"/>
            <a:r>
              <a:rPr lang="en-GB" sz="1950" dirty="0"/>
              <a:t>Research Problem</a:t>
            </a:r>
          </a:p>
          <a:p>
            <a:pPr lvl="2"/>
            <a:r>
              <a:rPr lang="en-GB" sz="1950" dirty="0"/>
              <a:t>Preliminaries</a:t>
            </a:r>
          </a:p>
          <a:p>
            <a:pPr lvl="2"/>
            <a:r>
              <a:rPr lang="en-GB" sz="1950" dirty="0"/>
              <a:t>Technical backbone; Concept-based explanations</a:t>
            </a:r>
          </a:p>
          <a:p>
            <a:pPr lvl="2"/>
            <a:r>
              <a:rPr lang="en-GB" sz="1950" dirty="0"/>
              <a:t>Dashboard; Closing the Concept Loop</a:t>
            </a:r>
          </a:p>
          <a:p>
            <a:pPr lvl="2"/>
            <a:r>
              <a:rPr lang="en-GB" sz="1950" dirty="0"/>
              <a:t>Evaluation</a:t>
            </a:r>
          </a:p>
          <a:p>
            <a:pPr lvl="2"/>
            <a:r>
              <a:rPr lang="en-GB" sz="1950" dirty="0"/>
              <a:t>Conclusion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C2C2BB-F6F3-A49F-C39A-1AC6EA91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09" y="1306642"/>
            <a:ext cx="6120330" cy="29224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426E3-6C5F-FDC7-304E-903BB355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78644"/>
            <a:ext cx="7556500" cy="539038"/>
          </a:xfrm>
        </p:spPr>
        <p:txBody>
          <a:bodyPr anchor="t">
            <a:normAutofit/>
          </a:bodyPr>
          <a:lstStyle/>
          <a:p>
            <a:r>
              <a:rPr lang="en-GB" dirty="0"/>
              <a:t>Questions?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296BF-3936-97AE-9BC1-D85F031C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Explaining Convolutional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C12A-3CDE-2513-14E5-D899FEB3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5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863C-F4C6-AA67-286D-0BA43608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r>
              <a:rPr lang="en-GB" dirty="0"/>
              <a:t>Introduction; The rise of AI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9C11C-7B3D-08E5-DF7E-3B6DB4D4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Explaining Convolutional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2A452-2DB5-06B4-6CA5-7E665E4B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2052" name="Picture 4" descr="Artificial Intelligence (AI) Market Size, Growth, Report ...">
            <a:extLst>
              <a:ext uri="{FF2B5EF4-FFF2-40B4-BE49-F238E27FC236}">
                <a16:creationId xmlns:a16="http://schemas.microsoft.com/office/drawing/2014/main" id="{673D1ED6-2933-4947-966B-F80CE2FB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48" y="1363980"/>
            <a:ext cx="4079577" cy="241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B3E7A-C1C2-30B6-3F74-E7C96D5D3DF1}"/>
              </a:ext>
            </a:extLst>
          </p:cNvPr>
          <p:cNvSpPr txBox="1"/>
          <p:nvPr/>
        </p:nvSpPr>
        <p:spPr>
          <a:xfrm>
            <a:off x="758825" y="1363980"/>
            <a:ext cx="316424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AI is prevalent in nearly every industry in our society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Mostly attributed by an increase in computing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Models are extremely large which makes them very powerful but also difficult to understand</a:t>
            </a:r>
            <a:endParaRPr lang="en-NL" sz="1950" dirty="0"/>
          </a:p>
        </p:txBody>
      </p:sp>
    </p:spTree>
    <p:extLst>
      <p:ext uri="{BB962C8B-B14F-4D97-AF65-F5344CB8AC3E}">
        <p14:creationId xmlns:p14="http://schemas.microsoft.com/office/powerpoint/2010/main" val="9273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Introduction; The dangers of AI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9724CD-A22F-B9D5-C835-248E0F63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4021" y="1110456"/>
            <a:ext cx="2974349" cy="2922587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79A04-1947-C432-1191-D5933B3F5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0" y="1541922"/>
            <a:ext cx="5003946" cy="20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68CB-5220-4B83-A823-63040151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Introduction; Explainable AI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1417-3781-112F-7595-026B99D4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Explainable AI aims to mitigate this lack of transparency:</a:t>
            </a:r>
          </a:p>
          <a:p>
            <a:pPr marL="523875" lvl="2" indent="-342900"/>
            <a:r>
              <a:rPr lang="en-GB" dirty="0"/>
              <a:t> by generating explanations of existing models </a:t>
            </a:r>
          </a:p>
          <a:p>
            <a:pPr marL="523875" lvl="2" indent="-342900"/>
            <a:r>
              <a:rPr lang="en-GB" dirty="0"/>
              <a:t>by developing novel intrinsically explainable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Improves understanding of the model which can:</a:t>
            </a:r>
          </a:p>
          <a:p>
            <a:pPr marL="523875" lvl="2" indent="-342900"/>
            <a:r>
              <a:rPr lang="en-GB" dirty="0"/>
              <a:t>Highlight ethical concerns</a:t>
            </a:r>
          </a:p>
          <a:p>
            <a:pPr marL="523875" lvl="2" indent="-342900"/>
            <a:r>
              <a:rPr lang="en-GB" dirty="0"/>
              <a:t>Allow for improving the model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CFF75-CE60-91B9-27E5-FA22FB3C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AD5E9-613C-BE03-C9FD-50CCAC92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2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88B1-3763-00C6-335D-6852619F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Problem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F8DC0-7FED-1DC0-EBC3-60E8B31A8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Given a Convolutional Neural Network (CNN) for an image classification task: How can we allow users to explicitly compare expectations of the CNN’s reasoning to its actual behaviour?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 an interactive dashboard in which users can upload a pre-trained CNN and generate explanations of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type of explanations used is concept-based explanations</a:t>
            </a:r>
          </a:p>
          <a:p>
            <a:endParaRPr lang="en-GB" dirty="0"/>
          </a:p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861ED-9862-9866-5A72-1B7FDCA0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54506-9313-7C9A-C51E-870F6498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4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6EE8-F0C0-E0D3-8F8D-226E6E8F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r>
              <a:rPr lang="en-GB" dirty="0"/>
              <a:t>Preliminaries; Image classification</a:t>
            </a:r>
            <a:endParaRPr lang="en-NL" dirty="0"/>
          </a:p>
        </p:txBody>
      </p:sp>
      <p:pic>
        <p:nvPicPr>
          <p:cNvPr id="1028" name="Picture 4" descr="Classification in Machine Learning: A Guide for Beginners | DataCamp">
            <a:extLst>
              <a:ext uri="{FF2B5EF4-FFF2-40B4-BE49-F238E27FC236}">
                <a16:creationId xmlns:a16="http://schemas.microsoft.com/office/drawing/2014/main" id="{3390854F-9EE8-4223-CCA7-000E9A7A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6172" y="1057749"/>
            <a:ext cx="3999153" cy="29224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BE8F8-9FC3-71B7-EAB1-47D26A19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Explaining Convolutional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8B4B3-64CC-26B8-4641-31C16158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7D6C6-CA01-9315-6243-7D87459C7CBE}"/>
                  </a:ext>
                </a:extLst>
              </p:cNvPr>
              <p:cNvSpPr txBox="1"/>
              <p:nvPr/>
            </p:nvSpPr>
            <p:spPr>
              <a:xfrm>
                <a:off x="758825" y="1179871"/>
                <a:ext cx="3303639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/>
                  <a:t>Given a set of images </a:t>
                </a:r>
                <a14:m>
                  <m:oMath xmlns:m="http://schemas.openxmlformats.org/officeDocument/2006/math"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950" dirty="0"/>
                  <a:t> and a set of labels </a:t>
                </a:r>
                <a14:m>
                  <m:oMath xmlns:m="http://schemas.openxmlformats.org/officeDocument/2006/math"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1950" dirty="0"/>
                  <a:t>: Find a decision function </a:t>
                </a:r>
                <a14:m>
                  <m:oMath xmlns:m="http://schemas.openxmlformats.org/officeDocument/2006/math"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95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1950" dirty="0"/>
                  <a:t> that minimizes the error.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/>
                  <a:t>e.g. minimizing the amount of misclassifications</a:t>
                </a:r>
                <a:endParaRPr lang="en-NL" sz="19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7D6C6-CA01-9315-6243-7D87459C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25" y="1179871"/>
                <a:ext cx="3303639" cy="1892826"/>
              </a:xfrm>
              <a:prstGeom prst="rect">
                <a:avLst/>
              </a:prstGeom>
              <a:blipFill>
                <a:blip r:embed="rId3"/>
                <a:stretch>
                  <a:fillRect l="-1476" t="-1935" r="-3321" b="-48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2B91-FC42-701D-AE3F-1BA38289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Preliminaries; Convolutional Neural Networks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7C629-289E-12BC-71D7-4CEFF36A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88178-9161-4C95-B0D6-DE72CE42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6" descr="Convolutional Neural Network | Deep Learning | Developers Breach">
            <a:extLst>
              <a:ext uri="{FF2B5EF4-FFF2-40B4-BE49-F238E27FC236}">
                <a16:creationId xmlns:a16="http://schemas.microsoft.com/office/drawing/2014/main" id="{04D92E62-A38A-6C3D-E790-F3C1DD9FF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1" y="1459111"/>
            <a:ext cx="4734634" cy="22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B3690-C98B-93E7-EA55-C327ECA5224B}"/>
              </a:ext>
            </a:extLst>
          </p:cNvPr>
          <p:cNvSpPr txBox="1"/>
          <p:nvPr/>
        </p:nvSpPr>
        <p:spPr>
          <a:xfrm>
            <a:off x="435077" y="1519084"/>
            <a:ext cx="30086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Layered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Extract features from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Based on these feature maps get a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/>
              <a:t>Ideal for image analysis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1950" dirty="0"/>
          </a:p>
        </p:txBody>
      </p:sp>
    </p:spTree>
    <p:extLst>
      <p:ext uri="{BB962C8B-B14F-4D97-AF65-F5344CB8AC3E}">
        <p14:creationId xmlns:p14="http://schemas.microsoft.com/office/powerpoint/2010/main" val="36142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6EDC-BB5F-8FD7-91E0-60B543C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Concept-based explanations; TCAV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7E6D-0159-DD48-511F-4046BBC5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Explain decisions in terms of human understandable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User defined or Automatically extracted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E527D-6375-E795-4AEA-B44EA7C1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Explaining Convolutional Neural Networks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B6141-0744-6EFA-A75F-403A830A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7CB18-5AD6-B3FA-4E2F-F39245F9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59" y="2066916"/>
            <a:ext cx="6633029" cy="22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10319</TotalTime>
  <Words>714</Words>
  <Application>Microsoft Office PowerPoint</Application>
  <PresentationFormat>On-screen Show (16:9)</PresentationFormat>
  <Paragraphs>139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Kantoorthema</vt:lpstr>
      <vt:lpstr>Explaining Convolutional Neural Networks Closing the Concept Loop</vt:lpstr>
      <vt:lpstr>Content</vt:lpstr>
      <vt:lpstr>Introduction; The rise of AI</vt:lpstr>
      <vt:lpstr>Introduction; The dangers of AI</vt:lpstr>
      <vt:lpstr>Introduction; Explainable AI</vt:lpstr>
      <vt:lpstr>Research Problem</vt:lpstr>
      <vt:lpstr>Preliminaries; Image classification</vt:lpstr>
      <vt:lpstr>Preliminaries; Convolutional Neural Networks</vt:lpstr>
      <vt:lpstr>Concept-based explanations; TCAV</vt:lpstr>
      <vt:lpstr>Concept-based explanations; Importance score</vt:lpstr>
      <vt:lpstr>Concept-based explanations; ACE</vt:lpstr>
      <vt:lpstr>Concept-based explanations; comparison </vt:lpstr>
      <vt:lpstr>Concept-based explanations; Contributions</vt:lpstr>
      <vt:lpstr>PowerPoint Presentation</vt:lpstr>
      <vt:lpstr>PowerPoint Presentation</vt:lpstr>
      <vt:lpstr>Tool: Contributions and evaluation</vt:lpstr>
      <vt:lpstr>Evaluation Results</vt:lpstr>
      <vt:lpstr>Evaluation results</vt:lpstr>
      <vt:lpstr>Conclusions</vt:lpstr>
      <vt:lpstr>Questions?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thomas Quadt</cp:lastModifiedBy>
  <cp:revision>28</cp:revision>
  <dcterms:created xsi:type="dcterms:W3CDTF">2019-11-27T15:26:32Z</dcterms:created>
  <dcterms:modified xsi:type="dcterms:W3CDTF">2023-06-20T16:46:56Z</dcterms:modified>
</cp:coreProperties>
</file>